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6" r:id="rId2"/>
    <p:sldId id="262" r:id="rId3"/>
    <p:sldId id="311" r:id="rId4"/>
    <p:sldId id="307" r:id="rId5"/>
    <p:sldId id="312" r:id="rId6"/>
    <p:sldId id="310" r:id="rId7"/>
    <p:sldId id="313" r:id="rId8"/>
    <p:sldId id="324" r:id="rId9"/>
    <p:sldId id="260" r:id="rId10"/>
    <p:sldId id="330" r:id="rId11"/>
    <p:sldId id="329" r:id="rId12"/>
    <p:sldId id="326" r:id="rId13"/>
    <p:sldId id="328" r:id="rId14"/>
    <p:sldId id="317" r:id="rId15"/>
    <p:sldId id="308" r:id="rId16"/>
    <p:sldId id="325" r:id="rId17"/>
    <p:sldId id="268" r:id="rId18"/>
    <p:sldId id="321" r:id="rId19"/>
    <p:sldId id="295" r:id="rId20"/>
    <p:sldId id="314" r:id="rId21"/>
    <p:sldId id="315" r:id="rId22"/>
    <p:sldId id="316" r:id="rId23"/>
    <p:sldId id="319" r:id="rId24"/>
    <p:sldId id="320" r:id="rId25"/>
    <p:sldId id="258" r:id="rId26"/>
    <p:sldId id="293" r:id="rId27"/>
    <p:sldId id="270" r:id="rId28"/>
    <p:sldId id="318" r:id="rId29"/>
    <p:sldId id="323" r:id="rId30"/>
    <p:sldId id="327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87320" autoAdjust="0"/>
  </p:normalViewPr>
  <p:slideViewPr>
    <p:cSldViewPr>
      <p:cViewPr>
        <p:scale>
          <a:sx n="80" d="100"/>
          <a:sy n="80" d="100"/>
        </p:scale>
        <p:origin x="-1788" y="-84"/>
      </p:cViewPr>
      <p:guideLst>
        <p:guide orient="horz" pos="3168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744D7EC3-CD50-4DA5-B722-330229C0073D}" type="datetimeFigureOut">
              <a:rPr lang="it-IT" smtClean="0"/>
              <a:t>17/02/2017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A9712E5A-FBEB-4329-9E4A-5F20B492F5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010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85BE0011-04E0-4F3F-BFCE-633C944A425A}" type="datetimeFigureOut">
              <a:t>12/17/2009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DD7D2AD7-BD31-48B9-8C8A-7D4EAE7F648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91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 smtClean="0"/>
              <a:t>È possibile utilizzare questo modello come file di partenza per creare un album di foto.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08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it-IT" smtClean="0"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it-IT" smtClean="0"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it-IT" smtClean="0"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it-IT" smtClean="0"/>
              <a:t>27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it-IT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it-IT"/>
              <a:t>Fare clic per inserire il titolo dello schema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foto orizzontali con didascal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it-IT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it-IT"/>
              <a:t>Fare clic per inserire una didascalia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it-IT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it-IT"/>
              <a:t>Fare clic per inserire una didascalia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it-IT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it-IT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oto: istantan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it-IT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it-IT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una breve didascalia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: diapositive con telai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it-IT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it-IT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it-IT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it-IT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it-IT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it-IT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it-IT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it-IT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: 2 foto piccole 1 grand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it-IT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it-IT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it-IT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testo secondario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 verticali con didascalie colora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it-IT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it-IT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 verticali con didascal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it-IT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it-IT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 verticali con titolo e didascalia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it-IT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lo stile del titolo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it-IT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il testo della didascalia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it-IT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it-IT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 verticali e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ione a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it-IT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it-IT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it-IT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: 3 verticali e 2 orizzontal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foto: 3 verticali e 2 orizzontal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it-IT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glia di foto con didasca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it-IT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it-IT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il testo per l'immagine a destra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it-IT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il testo per l'immagine a destra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it-IT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il testo per l'immagine a destra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it-IT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il testo per l'immagine a sinistra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it-IT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il testo per l'immagine a sinistra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it-IT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il testo per l'immagine a destra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glia di foto con didascalie color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it-IT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it-IT"/>
              <a:t>Fare clic per inserire il testo per l'immagine a destra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it-IT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il testo per l'immagine a destra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it-IT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it-IT"/>
              <a:t>Fare clic per inserire il testo per l'immagine a destra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it-IT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it-IT"/>
              <a:t>Fare clic per inserire il testo per l'immagine a sinistra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it-IT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it-IT"/>
              <a:t>Fare clic per inserire il testo per l'immagine a sinistra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it-IT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il testo per l'immagine a destra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a con didascal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it-IT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it-IT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foto quadrat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‹N›</a:t>
            </a:fld>
            <a:endParaRPr kumimoji="0" lang="it-IT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foto verticale con didascal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it-IT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it-IT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it-IT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pagina inter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it-IT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 con co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zione album con 3 foto vertical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it-IT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it-IT"/>
              <a:t>Fare clic per inserire il titolo di sezione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il sottotitolo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 orizzontale con didascalia traspar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it-IT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it-IT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it-IT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it-IT" sz="2800"/>
            </a:lvl2pPr>
            <a:lvl3pPr marL="914400" indent="0" eaLnBrk="1" latinLnBrk="0" hangingPunct="1">
              <a:buNone/>
              <a:defRPr kumimoji="0" lang="it-IT" sz="2400"/>
            </a:lvl3pPr>
            <a:lvl4pPr marL="1371600" indent="0" eaLnBrk="1" latinLnBrk="0" hangingPunct="1">
              <a:buNone/>
              <a:defRPr kumimoji="0" lang="it-IT" sz="2000"/>
            </a:lvl4pPr>
            <a:lvl5pPr marL="1828800" indent="0" eaLnBrk="1" latinLnBrk="0" hangingPunct="1">
              <a:buNone/>
              <a:defRPr kumimoji="0" lang="it-IT" sz="2000"/>
            </a:lvl5pPr>
            <a:lvl6pPr marL="2286000" indent="0" eaLnBrk="1" latinLnBrk="0" hangingPunct="1">
              <a:buNone/>
              <a:defRPr kumimoji="0" lang="it-IT" sz="2000"/>
            </a:lvl6pPr>
            <a:lvl7pPr marL="2743200" indent="0" eaLnBrk="1" latinLnBrk="0" hangingPunct="1">
              <a:buNone/>
              <a:defRPr kumimoji="0" lang="it-IT" sz="2000"/>
            </a:lvl7pPr>
            <a:lvl8pPr marL="3200400" indent="0" eaLnBrk="1" latinLnBrk="0" hangingPunct="1">
              <a:buNone/>
              <a:defRPr kumimoji="0" lang="it-IT" sz="2000"/>
            </a:lvl8pPr>
            <a:lvl9pPr marL="3657600" indent="0" eaLnBrk="1" latinLnBrk="0" hangingPunct="1">
              <a:buNone/>
              <a:defRPr kumimoji="0" lang="it-IT" sz="2000"/>
            </a:lvl9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it-IT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it-IT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it-IT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it-IT"/>
              <a:t>Fare clic per inserire testo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foto orizzonta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it-IT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foto orizzontale con titolo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‹N›</a:t>
            </a:fld>
            <a:endParaRPr kumimoji="0" lang="it-IT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it-IT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it-IT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it-IT"/>
              <a:t>Fare clic per inserire il titolo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 verticali con didascal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it-IT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‹N›</a:t>
            </a:fld>
            <a:endParaRPr kumimoji="0" lang="it-IT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it-IT"/>
      </a:defPPr>
      <a:lvl1pPr marL="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0.png"/><Relationship Id="rId11" Type="http://schemas.openxmlformats.org/officeDocument/2006/relationships/image" Target="../media/image55.jp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32361"/>
          <a:stretch>
            <a:fillRect/>
          </a:stretch>
        </p:blipFill>
        <p:spPr bwMode="auto">
          <a:xfrm>
            <a:off x="107504" y="72008"/>
            <a:ext cx="828092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5536" y="3068960"/>
            <a:ext cx="7772400" cy="1500187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800" b="0" i="1" dirty="0" smtClean="0">
                <a:solidFill>
                  <a:schemeClr val="tx1"/>
                </a:solidFill>
              </a:rPr>
              <a:t>Dieta e Movimento </a:t>
            </a:r>
          </a:p>
          <a:p>
            <a:pPr algn="ctr"/>
            <a:r>
              <a:rPr lang="it-IT" sz="2800" b="0" i="1" dirty="0" smtClean="0">
                <a:solidFill>
                  <a:schemeClr val="tx1"/>
                </a:solidFill>
              </a:rPr>
              <a:t>come prevenzione e terapia </a:t>
            </a:r>
            <a:endParaRPr lang="it-IT" sz="2800" b="0" i="1" dirty="0" smtClean="0">
              <a:solidFill>
                <a:schemeClr val="tx1"/>
              </a:solidFill>
            </a:endParaRPr>
          </a:p>
          <a:p>
            <a:pPr algn="ctr"/>
            <a:r>
              <a:rPr lang="it-IT" sz="2800" b="0" i="1" dirty="0" smtClean="0">
                <a:solidFill>
                  <a:schemeClr val="tx1"/>
                </a:solidFill>
              </a:rPr>
              <a:t>dei </a:t>
            </a:r>
            <a:r>
              <a:rPr lang="it-IT" sz="2800" b="0" i="1" dirty="0" smtClean="0">
                <a:solidFill>
                  <a:schemeClr val="tx1"/>
                </a:solidFill>
              </a:rPr>
              <a:t>disturbi psicologici e psichiatrici</a:t>
            </a:r>
            <a:endParaRPr lang="it-IT" sz="2800" b="0" i="1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55776" y="4797152"/>
            <a:ext cx="3596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FC7500"/>
                </a:solidFill>
              </a:rPr>
              <a:t>Sara Massone Biologa Nutrizionista</a:t>
            </a:r>
          </a:p>
          <a:p>
            <a:pPr algn="ctr"/>
            <a:r>
              <a:rPr lang="it-IT" b="1" i="1" dirty="0">
                <a:solidFill>
                  <a:srgbClr val="FC7500"/>
                </a:solidFill>
              </a:rPr>
              <a:t>s</a:t>
            </a:r>
            <a:r>
              <a:rPr lang="it-IT" b="1" i="1" dirty="0" smtClean="0">
                <a:solidFill>
                  <a:srgbClr val="FC7500"/>
                </a:solidFill>
              </a:rPr>
              <a:t>ara.massone@gmail.com  </a:t>
            </a:r>
            <a:endParaRPr lang="it-IT" b="1" i="1" dirty="0">
              <a:solidFill>
                <a:srgbClr val="FC75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784" t="28670" r="-1784" b="57383"/>
          <a:stretch/>
        </p:blipFill>
        <p:spPr bwMode="auto">
          <a:xfrm>
            <a:off x="244943" y="6167976"/>
            <a:ext cx="8280920" cy="57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6270006"/>
            <a:ext cx="25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18 febbraio 2017 Genova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4687619" cy="324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302098" y="476672"/>
            <a:ext cx="169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C7500"/>
                </a:solidFill>
              </a:rPr>
              <a:t>ANTIOSSIDANTI</a:t>
            </a:r>
            <a:endParaRPr lang="it-IT" b="1" dirty="0">
              <a:solidFill>
                <a:srgbClr val="FC75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12259" y="846004"/>
            <a:ext cx="3898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Vitamina E, la Vitamina C, i carotenoidi, i polifenoli e le antocianine.</a:t>
            </a:r>
            <a:br>
              <a:rPr lang="it-IT" dirty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5" y="176933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Proteggono contro il declino cognitivo e disturbi quali ansia, ADHD, autismo, depressione, schizofrenia e abuso di sostanze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80410" y="5867980"/>
            <a:ext cx="127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92D050"/>
                </a:solidFill>
              </a:rPr>
              <a:t>Indicazioni:</a:t>
            </a:r>
            <a:endParaRPr lang="it-IT" b="1" i="1" dirty="0">
              <a:solidFill>
                <a:srgbClr val="92D0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908630"/>
            <a:ext cx="236032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MANGIARE COLORATO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076056" y="260648"/>
            <a:ext cx="173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Stress ossidativo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04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64063"/>
            <a:ext cx="1963463" cy="131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20424"/>
            <a:ext cx="4412050" cy="269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79079" y="1052736"/>
            <a:ext cx="3937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C7500"/>
                </a:solidFill>
              </a:rPr>
              <a:t>Carenza di </a:t>
            </a:r>
            <a:r>
              <a:rPr lang="it-IT" sz="2000" b="1" dirty="0" err="1">
                <a:solidFill>
                  <a:srgbClr val="FC7500"/>
                </a:solidFill>
              </a:rPr>
              <a:t>Folati</a:t>
            </a:r>
            <a:r>
              <a:rPr lang="it-IT" sz="2000" b="1" dirty="0">
                <a:solidFill>
                  <a:srgbClr val="FC7500"/>
                </a:solidFill>
              </a:rPr>
              <a:t>, Vitamina B6, B12 </a:t>
            </a:r>
            <a:endParaRPr lang="it-IT" sz="2000" b="1" dirty="0">
              <a:solidFill>
                <a:srgbClr val="FC75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71600" y="1628800"/>
            <a:ext cx="1912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Demenza, </a:t>
            </a:r>
          </a:p>
          <a:p>
            <a:r>
              <a:rPr lang="it-IT" dirty="0" err="1" smtClean="0"/>
              <a:t>neurotossicità</a:t>
            </a:r>
            <a:r>
              <a:rPr lang="it-IT" dirty="0" smtClean="0"/>
              <a:t> </a:t>
            </a:r>
          </a:p>
          <a:p>
            <a:r>
              <a:rPr lang="it-IT" dirty="0" smtClean="0"/>
              <a:t>Depressione</a:t>
            </a:r>
          </a:p>
          <a:p>
            <a:r>
              <a:rPr lang="it-IT" dirty="0" smtClean="0"/>
              <a:t>Schizofrenia </a:t>
            </a:r>
          </a:p>
          <a:p>
            <a:r>
              <a:rPr lang="it-IT" dirty="0" smtClean="0"/>
              <a:t>Disturbi affettivi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471893" y="58195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/>
              <a:t>Ahmed A. </a:t>
            </a:r>
            <a:r>
              <a:rPr lang="it-IT" sz="1200" dirty="0" err="1" smtClean="0"/>
              <a:t>Moustafa</a:t>
            </a:r>
            <a:r>
              <a:rPr lang="it-IT" sz="1200" dirty="0" smtClean="0"/>
              <a:t> et al.</a:t>
            </a:r>
            <a:r>
              <a:rPr lang="it-IT" sz="1200" dirty="0"/>
              <a:t> </a:t>
            </a:r>
            <a:r>
              <a:rPr lang="it-IT" sz="1200" dirty="0" err="1"/>
              <a:t>Homocysteine</a:t>
            </a:r>
            <a:r>
              <a:rPr lang="it-IT" sz="1200" dirty="0"/>
              <a:t> </a:t>
            </a:r>
            <a:r>
              <a:rPr lang="it-IT" sz="1200" dirty="0" err="1"/>
              <a:t>levels</a:t>
            </a:r>
            <a:r>
              <a:rPr lang="it-IT" sz="1200" dirty="0"/>
              <a:t> in </a:t>
            </a:r>
            <a:r>
              <a:rPr lang="it-IT" sz="1200" dirty="0" err="1"/>
              <a:t>schizophrenia</a:t>
            </a:r>
            <a:r>
              <a:rPr lang="it-IT" sz="1200" dirty="0"/>
              <a:t> and </a:t>
            </a:r>
            <a:r>
              <a:rPr lang="it-IT" sz="1200" dirty="0" err="1"/>
              <a:t>affective</a:t>
            </a:r>
            <a:r>
              <a:rPr lang="it-IT" sz="1200" dirty="0"/>
              <a:t> </a:t>
            </a:r>
            <a:r>
              <a:rPr lang="it-IT" sz="1200" dirty="0" err="1"/>
              <a:t>disorders</a:t>
            </a:r>
            <a:r>
              <a:rPr lang="it-IT" sz="1200" dirty="0"/>
              <a:t>—focus on </a:t>
            </a:r>
            <a:r>
              <a:rPr lang="it-IT" sz="1200" dirty="0" err="1" smtClean="0"/>
              <a:t>cognition</a:t>
            </a:r>
            <a:r>
              <a:rPr lang="it-IT" sz="1200" dirty="0" smtClean="0"/>
              <a:t> Front</a:t>
            </a:r>
            <a:r>
              <a:rPr lang="it-IT" sz="1200" dirty="0"/>
              <a:t>. </a:t>
            </a:r>
            <a:r>
              <a:rPr lang="it-IT" sz="1200" dirty="0" err="1"/>
              <a:t>Behav</a:t>
            </a:r>
            <a:r>
              <a:rPr lang="it-IT" sz="1200" dirty="0"/>
              <a:t>. </a:t>
            </a:r>
            <a:r>
              <a:rPr lang="it-IT" sz="1200" dirty="0" err="1"/>
              <a:t>Neurosci</a:t>
            </a:r>
            <a:r>
              <a:rPr lang="it-IT" sz="1200" dirty="0" smtClean="0"/>
              <a:t>. </a:t>
            </a:r>
            <a:r>
              <a:rPr lang="it-IT" sz="1200" dirty="0"/>
              <a:t>2014 </a:t>
            </a:r>
            <a:r>
              <a:rPr lang="it-IT" sz="1200" dirty="0" smtClean="0"/>
              <a:t>|</a:t>
            </a:r>
            <a:endParaRPr lang="it-IT" sz="1200" dirty="0"/>
          </a:p>
          <a:p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77726" y="548680"/>
            <a:ext cx="117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VITAMINE </a:t>
            </a:r>
            <a:endParaRPr lang="it-IT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08" y="1052736"/>
            <a:ext cx="1905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57" y="1681664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7426" b="28580"/>
          <a:stretch/>
        </p:blipFill>
        <p:spPr bwMode="auto">
          <a:xfrm>
            <a:off x="1431430" y="2859626"/>
            <a:ext cx="2107418" cy="114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5" y="2060848"/>
            <a:ext cx="1479807" cy="151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63578" y="764704"/>
            <a:ext cx="117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VITAMINE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481435" y="54868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MINERALI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22029" y="4945122"/>
            <a:ext cx="4568815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CONSUMARE CIBI NATURALI POCO ELABORATI </a:t>
            </a:r>
          </a:p>
          <a:p>
            <a:r>
              <a:rPr lang="it-IT" dirty="0" smtClean="0"/>
              <a:t>DI STAGIONE E PREVALENTEMENTE VEGETALI</a:t>
            </a:r>
            <a:endParaRPr lang="it-IT" dirty="0"/>
          </a:p>
        </p:txBody>
      </p:sp>
      <p:sp>
        <p:nvSpPr>
          <p:cNvPr id="6" name="TextBox 6"/>
          <p:cNvSpPr txBox="1"/>
          <p:nvPr/>
        </p:nvSpPr>
        <p:spPr>
          <a:xfrm>
            <a:off x="3995936" y="949716"/>
            <a:ext cx="4172899" cy="13716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it-IT" sz="2400" b="1" dirty="0" smtClean="0">
                <a:solidFill>
                  <a:srgbClr val="FC7500"/>
                </a:solidFill>
              </a:rPr>
              <a:t>Carenza di zinco </a:t>
            </a:r>
          </a:p>
          <a:p>
            <a:pPr algn="ctr">
              <a:lnSpc>
                <a:spcPct val="110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Alzheimer </a:t>
            </a:r>
          </a:p>
          <a:p>
            <a:pPr algn="ctr">
              <a:lnSpc>
                <a:spcPct val="110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Parkinson </a:t>
            </a:r>
          </a:p>
          <a:p>
            <a:pPr algn="ctr">
              <a:lnSpc>
                <a:spcPct val="110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Depressione maggiore 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epressione post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partum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179512" y="1264978"/>
            <a:ext cx="3816424" cy="12192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it-IT" sz="2200" b="1" dirty="0">
                <a:solidFill>
                  <a:srgbClr val="FC7500"/>
                </a:solidFill>
              </a:rPr>
              <a:t>Carenza di vitamina D</a:t>
            </a:r>
          </a:p>
          <a:p>
            <a:pPr algn="ctr"/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Sclerosi multipla </a:t>
            </a:r>
            <a:endParaRPr lang="it-IT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disturbi 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dell’umore </a:t>
            </a:r>
            <a:endParaRPr lang="it-IT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autismo</a:t>
            </a:r>
            <a:endParaRPr lang="it-IT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07904" y="4458166"/>
            <a:ext cx="127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92D050"/>
                </a:solidFill>
              </a:rPr>
              <a:t>Indicazioni:</a:t>
            </a:r>
            <a:endParaRPr lang="it-IT" b="1" i="1" dirty="0">
              <a:solidFill>
                <a:srgbClr val="92D05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32588" y="6363507"/>
            <a:ext cx="544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So </a:t>
            </a:r>
            <a:r>
              <a:rPr lang="it-IT" sz="1400" i="1" dirty="0" err="1" smtClean="0"/>
              <a:t>Yung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Lim</a:t>
            </a:r>
            <a:r>
              <a:rPr lang="it-IT" sz="1400" i="1" dirty="0" smtClean="0"/>
              <a:t> et al. </a:t>
            </a:r>
            <a:r>
              <a:rPr lang="it-IT" sz="1400" i="1" dirty="0" err="1" smtClean="0"/>
              <a:t>Nutritional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factor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Affecting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Mental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Clin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Nutr</a:t>
            </a:r>
            <a:r>
              <a:rPr lang="it-IT" sz="1400" i="1" dirty="0" smtClean="0"/>
              <a:t> Res 2016 </a:t>
            </a:r>
            <a:endParaRPr lang="it-IT" sz="1400"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/>
          <a:stretch/>
        </p:blipFill>
        <p:spPr bwMode="auto">
          <a:xfrm>
            <a:off x="5220072" y="2339830"/>
            <a:ext cx="1928804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9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0" y="620688"/>
            <a:ext cx="77438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27584" y="5764614"/>
            <a:ext cx="132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Indicazione: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56602" y="5752481"/>
            <a:ext cx="522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Limitare il consumo di zuccheri semplici e grassi saturi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89761" y="6121813"/>
            <a:ext cx="418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 anche l’eccesso di nutrienti in generale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156602" y="5752481"/>
            <a:ext cx="5229573" cy="844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5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39079" y="4077072"/>
            <a:ext cx="4705129" cy="504056"/>
          </a:xfrm>
        </p:spPr>
        <p:txBody>
          <a:bodyPr/>
          <a:lstStyle/>
          <a:p>
            <a:r>
              <a:rPr lang="it-IT" dirty="0" smtClean="0"/>
              <a:t>MICROBIOTA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1679" y="5103768"/>
            <a:ext cx="5486400" cy="804862"/>
          </a:xfrm>
        </p:spPr>
        <p:txBody>
          <a:bodyPr/>
          <a:lstStyle/>
          <a:p>
            <a:r>
              <a:rPr lang="it-IT" dirty="0" smtClean="0"/>
              <a:t>Utile integrazione con probiotici</a:t>
            </a:r>
          </a:p>
          <a:p>
            <a:r>
              <a:rPr lang="it-IT" dirty="0" smtClean="0"/>
              <a:t>I </a:t>
            </a:r>
            <a:r>
              <a:rPr lang="it-IT" dirty="0" smtClean="0"/>
              <a:t>batteri intestinali li nutriamo con la nostra alimentazione!!!!!</a:t>
            </a:r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4545833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93296"/>
            <a:ext cx="1871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773137" y="4645633"/>
            <a:ext cx="318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Ridotta varietà di ceppi batterici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034972" y="6074465"/>
            <a:ext cx="132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92D050"/>
                </a:solidFill>
              </a:rPr>
              <a:t>Indicazione:</a:t>
            </a:r>
            <a:endParaRPr lang="it-IT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 smtClean="0">
                <a:solidFill>
                  <a:schemeClr val="tx1"/>
                </a:solidFill>
              </a:rPr>
              <a:t>(Il cervello in azione </a:t>
            </a:r>
            <a:r>
              <a:rPr lang="it-IT" sz="1200" i="1" dirty="0" err="1" smtClean="0">
                <a:solidFill>
                  <a:schemeClr val="tx1"/>
                </a:solidFill>
              </a:rPr>
              <a:t>Caruana</a:t>
            </a:r>
            <a:r>
              <a:rPr lang="it-IT" sz="1200" i="1" dirty="0" smtClean="0">
                <a:solidFill>
                  <a:schemeClr val="tx1"/>
                </a:solidFill>
              </a:rPr>
              <a:t>, Borghi 2016)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961163" y="1484784"/>
            <a:ext cx="7245424" cy="13643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it-IT" sz="2400" i="1" dirty="0" smtClean="0"/>
              <a:t>Non è possibile separare le attività cognitive ed emotive dall’azione anzi è nell’azione il fondamento della loro stessa possibilità di essere prodotte.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767" y="762000"/>
            <a:ext cx="6432176" cy="461665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square" rtlCol="0">
            <a:normAutofit/>
          </a:bodyPr>
          <a:lstStyle/>
          <a:p>
            <a:r>
              <a:rPr lang="it-IT" sz="2400" b="1" dirty="0"/>
              <a:t>	M</a:t>
            </a:r>
            <a:r>
              <a:rPr lang="it-IT" sz="2400" b="1" dirty="0" smtClean="0"/>
              <a:t>ovimento </a:t>
            </a:r>
            <a:endParaRPr lang="it-IT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5905500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6541" y="245936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ADHD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71600" y="764704"/>
            <a:ext cx="20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Quale attività fisica?</a:t>
            </a:r>
            <a:endParaRPr lang="it-IT" dirty="0"/>
          </a:p>
        </p:txBody>
      </p:sp>
      <p:sp>
        <p:nvSpPr>
          <p:cNvPr id="4" name="TextBox 16"/>
          <p:cNvSpPr txBox="1"/>
          <p:nvPr/>
        </p:nvSpPr>
        <p:spPr>
          <a:xfrm>
            <a:off x="1635188" y="1307232"/>
            <a:ext cx="3816424" cy="1219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it-IT" sz="2200" b="1" dirty="0" smtClean="0">
                <a:solidFill>
                  <a:srgbClr val="FC7500"/>
                </a:solidFill>
              </a:rPr>
              <a:t>Cosa ci piace fare?</a:t>
            </a:r>
          </a:p>
          <a:p>
            <a:pPr algn="ctr"/>
            <a:r>
              <a:rPr lang="it-IT" sz="2200" b="1" dirty="0" smtClean="0">
                <a:solidFill>
                  <a:srgbClr val="FC7500"/>
                </a:solidFill>
              </a:rPr>
              <a:t>Cosa ci serve fare?</a:t>
            </a:r>
            <a:endParaRPr lang="it-IT" sz="2200" b="1" dirty="0">
              <a:solidFill>
                <a:srgbClr val="FC75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52106" y="2893586"/>
            <a:ext cx="125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ANORESSIA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23051" y="4542095"/>
            <a:ext cx="1528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DEPRESSIONE </a:t>
            </a:r>
          </a:p>
          <a:p>
            <a:r>
              <a:rPr lang="it-IT" dirty="0" smtClean="0"/>
              <a:t>Con OBESITA’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034198" y="467469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ANSIA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034198" y="5014047"/>
            <a:ext cx="76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Yoga </a:t>
            </a:r>
          </a:p>
          <a:p>
            <a:r>
              <a:rPr lang="it-IT" dirty="0" err="1" smtClean="0"/>
              <a:t>Tai</a:t>
            </a:r>
            <a:r>
              <a:rPr lang="it-IT" dirty="0" smtClean="0"/>
              <a:t> chi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43808" y="3216751"/>
            <a:ext cx="2460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Risorse: meno controllo </a:t>
            </a:r>
          </a:p>
          <a:p>
            <a:r>
              <a:rPr lang="it-IT" dirty="0" smtClean="0"/>
              <a:t>Più flessibilità</a:t>
            </a:r>
          </a:p>
          <a:p>
            <a:r>
              <a:rPr lang="it-IT" dirty="0" smtClean="0"/>
              <a:t>Danza libera</a:t>
            </a:r>
          </a:p>
          <a:p>
            <a:r>
              <a:rPr lang="it-IT" dirty="0" smtClean="0"/>
              <a:t>Ballo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2000" y="5036983"/>
            <a:ext cx="3831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Risorse: più </a:t>
            </a:r>
            <a:r>
              <a:rPr lang="it-IT" dirty="0" smtClean="0"/>
              <a:t>controllo</a:t>
            </a:r>
          </a:p>
          <a:p>
            <a:pPr algn="ctr"/>
            <a:r>
              <a:rPr lang="it-IT" dirty="0" smtClean="0"/>
              <a:t>Maggior attivazione che porti risultati  </a:t>
            </a:r>
            <a:endParaRPr lang="it-IT" dirty="0"/>
          </a:p>
          <a:p>
            <a:pPr algn="ctr"/>
            <a:r>
              <a:rPr lang="it-IT" dirty="0" smtClean="0"/>
              <a:t>Camminare </a:t>
            </a:r>
          </a:p>
          <a:p>
            <a:pPr algn="ctr"/>
            <a:r>
              <a:rPr lang="it-IT" dirty="0" err="1" smtClean="0"/>
              <a:t>Pilates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2829277"/>
            <a:ext cx="189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Gioco nella natura</a:t>
            </a:r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1704329" y="4581128"/>
            <a:ext cx="1427511" cy="1512168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611560" y="2276872"/>
            <a:ext cx="2232248" cy="1290483"/>
          </a:xfrm>
          <a:prstGeom prst="roundRect">
            <a:avLst/>
          </a:prstGeom>
          <a:noFill/>
          <a:ln>
            <a:solidFill>
              <a:srgbClr val="FC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2756865" y="2636912"/>
            <a:ext cx="2463207" cy="2088232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4499992" y="4221088"/>
            <a:ext cx="3903057" cy="223224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 anchor="ctr" anchorCtr="0">
            <a:normAutofit/>
          </a:bodyPr>
          <a:lstStyle/>
          <a:p>
            <a:r>
              <a:rPr lang="it-IT" sz="2400" dirty="0" smtClean="0"/>
              <a:t>Regolazione delle emozioni</a:t>
            </a:r>
            <a:endParaRPr lang="it-IT" sz="2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27584" y="3887470"/>
            <a:ext cx="5676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Il </a:t>
            </a:r>
            <a:r>
              <a:rPr lang="it-IT" sz="1400" dirty="0" smtClean="0"/>
              <a:t>controllo volontario del proprio corpo attraverso movimenti specifici seguito </a:t>
            </a:r>
            <a:r>
              <a:rPr lang="it-IT" sz="1400" dirty="0" smtClean="0"/>
              <a:t>dalla percezione di quanto sta accadendo permette di regolare le proprie emozioni   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611560" y="1449943"/>
            <a:ext cx="5272510" cy="83099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sz="2400" dirty="0">
                <a:solidFill>
                  <a:prstClr val="black"/>
                </a:solidFill>
              </a:rPr>
              <a:t>Difetti nella regolazione delle emozioni </a:t>
            </a:r>
            <a:endParaRPr lang="it-IT" sz="2400" dirty="0" smtClean="0">
              <a:solidFill>
                <a:prstClr val="black"/>
              </a:solidFill>
            </a:endParaRPr>
          </a:p>
          <a:p>
            <a:pPr lvl="0" algn="ctr"/>
            <a:r>
              <a:rPr lang="it-IT" sz="2400" dirty="0" smtClean="0">
                <a:solidFill>
                  <a:prstClr val="black"/>
                </a:solidFill>
              </a:rPr>
              <a:t>sono </a:t>
            </a:r>
            <a:r>
              <a:rPr lang="it-IT" sz="2400" dirty="0">
                <a:solidFill>
                  <a:prstClr val="black"/>
                </a:solidFill>
              </a:rPr>
              <a:t>legati a disturbi psichiatrici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75656" y="2708920"/>
            <a:ext cx="4149804" cy="52322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</a:rPr>
              <a:t>Una strategia per la regolazione delle emozioni è il cambiamento di posture e movimenti specifici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5589240"/>
            <a:ext cx="6118663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Movimento consapevole e attenzione alle sensazioni percepite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976264" y="5219908"/>
            <a:ext cx="131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7030A0"/>
                </a:solidFill>
              </a:rPr>
              <a:t>Indicazione </a:t>
            </a:r>
            <a:endParaRPr lang="it-IT" b="1" i="1" dirty="0">
              <a:solidFill>
                <a:srgbClr val="7030A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6227439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 smtClean="0"/>
              <a:t>Shafir</a:t>
            </a:r>
            <a:r>
              <a:rPr lang="it-IT" sz="1400" i="1" dirty="0" smtClean="0"/>
              <a:t> Tal. Using </a:t>
            </a:r>
            <a:r>
              <a:rPr lang="it-IT" sz="1400" i="1" dirty="0" err="1" smtClean="0"/>
              <a:t>Movement</a:t>
            </a:r>
            <a:r>
              <a:rPr lang="it-IT" sz="1400" i="1" dirty="0" smtClean="0"/>
              <a:t> to </a:t>
            </a:r>
            <a:r>
              <a:rPr lang="it-IT" sz="1400" i="1" dirty="0" err="1" smtClean="0"/>
              <a:t>regulate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Emotion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Neurophysiological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Findings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their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in </a:t>
            </a:r>
            <a:r>
              <a:rPr lang="it-IT" sz="1400" i="1" dirty="0" err="1" smtClean="0"/>
              <a:t>Psycotherapy</a:t>
            </a:r>
            <a:r>
              <a:rPr lang="it-IT" sz="1400" i="1" dirty="0" smtClean="0"/>
              <a:t>. Front </a:t>
            </a:r>
            <a:r>
              <a:rPr lang="it-IT" sz="1400" i="1" dirty="0" err="1" smtClean="0"/>
              <a:t>Psychol</a:t>
            </a:r>
            <a:r>
              <a:rPr lang="it-IT" sz="1400" i="1" dirty="0" smtClean="0"/>
              <a:t> 2016</a:t>
            </a:r>
            <a:endParaRPr lang="it-IT" sz="1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>
            <a:fillRect/>
          </a:stretch>
        </p:blipFill>
        <p:spPr/>
      </p:pic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596815" y="449709"/>
            <a:ext cx="4038600" cy="505047"/>
          </a:xfrm>
          <a:noFill/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Ritmi:  Riposo/Attività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39952" y="2635649"/>
            <a:ext cx="3672408" cy="2031325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/>
              <a:t>Depressione maggiore</a:t>
            </a:r>
          </a:p>
          <a:p>
            <a:r>
              <a:rPr lang="it-IT" dirty="0" smtClean="0"/>
              <a:t>Picchi </a:t>
            </a:r>
            <a:r>
              <a:rPr lang="it-IT" dirty="0" smtClean="0"/>
              <a:t>ore 12, 16, 20 quando dovrebbe ridursi </a:t>
            </a:r>
            <a:endParaRPr lang="it-IT" dirty="0" smtClean="0"/>
          </a:p>
          <a:p>
            <a:r>
              <a:rPr lang="it-IT" dirty="0" smtClean="0"/>
              <a:t>Desiderio di abbuffarsi </a:t>
            </a:r>
            <a:r>
              <a:rPr lang="it-IT" dirty="0" smtClean="0"/>
              <a:t>di carboidrati e dolci</a:t>
            </a:r>
          </a:p>
          <a:p>
            <a:r>
              <a:rPr lang="it-IT" dirty="0" smtClean="0"/>
              <a:t>Spesso si verifica un picco anche alle 4 che provoca risvegli </a:t>
            </a:r>
            <a:r>
              <a:rPr lang="it-IT" dirty="0" smtClean="0"/>
              <a:t>completi</a:t>
            </a: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1340768"/>
            <a:ext cx="4248472" cy="1200329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Dormire poco</a:t>
            </a:r>
            <a:r>
              <a:rPr lang="it-IT" dirty="0" smtClean="0"/>
              <a:t> </a:t>
            </a:r>
            <a:endParaRPr lang="it-IT" dirty="0" smtClean="0"/>
          </a:p>
          <a:p>
            <a:r>
              <a:rPr lang="it-IT" dirty="0" smtClean="0"/>
              <a:t>altera </a:t>
            </a:r>
            <a:r>
              <a:rPr lang="it-IT" dirty="0" smtClean="0"/>
              <a:t>il ritmo del cortisolo </a:t>
            </a:r>
          </a:p>
          <a:p>
            <a:r>
              <a:rPr lang="it-IT" dirty="0" smtClean="0"/>
              <a:t>Si osservano picchi </a:t>
            </a:r>
            <a:r>
              <a:rPr lang="it-IT" dirty="0" smtClean="0"/>
              <a:t>tardo pomeriggio/serali </a:t>
            </a:r>
            <a:endParaRPr lang="it-IT" dirty="0"/>
          </a:p>
          <a:p>
            <a:r>
              <a:rPr lang="it-IT" dirty="0" smtClean="0"/>
              <a:t> </a:t>
            </a:r>
            <a:r>
              <a:rPr lang="it-IT" dirty="0" smtClean="0"/>
              <a:t>aumento di resistenza </a:t>
            </a:r>
            <a:r>
              <a:rPr lang="it-IT" dirty="0" smtClean="0"/>
              <a:t>insulinica </a:t>
            </a:r>
            <a:r>
              <a:rPr lang="it-IT" dirty="0" smtClean="0"/>
              <a:t>al mattino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47940" y="4797152"/>
            <a:ext cx="6964419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Stare al sole durante la giornata </a:t>
            </a:r>
          </a:p>
          <a:p>
            <a:r>
              <a:rPr lang="it-IT" dirty="0" smtClean="0"/>
              <a:t>Fare movimento all’aria aperta </a:t>
            </a:r>
          </a:p>
          <a:p>
            <a:r>
              <a:rPr lang="it-IT" dirty="0" smtClean="0"/>
              <a:t>Evitare l’utilizzo di telefonini e computer nelle ore serali o quantomeno  abbassare la luminosità dello schermo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63688" y="4412441"/>
            <a:ext cx="12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92D050"/>
                </a:solidFill>
              </a:rPr>
              <a:t>Indicazioni</a:t>
            </a:r>
            <a:endParaRPr lang="it-IT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noFill/>
          <a:ln>
            <a:solidFill>
              <a:srgbClr val="F25F29"/>
            </a:solidFill>
          </a:ln>
        </p:spPr>
        <p:txBody>
          <a:bodyPr wrap="square" rtlCol="0">
            <a:normAutofit/>
          </a:bodyPr>
          <a:lstStyle/>
          <a:p>
            <a:r>
              <a:rPr lang="it-IT" sz="2400" dirty="0"/>
              <a:t>      </a:t>
            </a:r>
            <a:r>
              <a:rPr lang="it-IT" sz="2400" dirty="0" smtClean="0"/>
              <a:t>osservare la forma del corpo</a:t>
            </a:r>
            <a:endParaRPr lang="it-IT" sz="2400" b="1" dirty="0"/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r="10803"/>
          <a:stretch>
            <a:fillRect/>
          </a:stretch>
        </p:blipFill>
        <p:spPr/>
      </p:pic>
      <p:pic>
        <p:nvPicPr>
          <p:cNvPr id="7" name="Segnaposto immagine 6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" b="2891"/>
          <a:stretch>
            <a:fillRect/>
          </a:stretch>
        </p:blipFill>
        <p:spPr/>
      </p:pic>
      <p:pic>
        <p:nvPicPr>
          <p:cNvPr id="2" name="Segnaposto immagine 1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8" b="19868"/>
          <a:stretch>
            <a:fillRect/>
          </a:stretch>
        </p:blipFill>
        <p:spPr/>
      </p:pic>
      <p:sp>
        <p:nvSpPr>
          <p:cNvPr id="13" name="Rettangolo 12"/>
          <p:cNvSpPr/>
          <p:nvPr/>
        </p:nvSpPr>
        <p:spPr>
          <a:xfrm>
            <a:off x="1403648" y="4437112"/>
            <a:ext cx="3384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/>
              <a:t>Capuron</a:t>
            </a:r>
            <a:r>
              <a:rPr lang="en-US" sz="1400" i="1" dirty="0" smtClean="0"/>
              <a:t> L. et al. Role </a:t>
            </a:r>
            <a:r>
              <a:rPr lang="en-US" sz="1400" i="1" dirty="0"/>
              <a:t>of Adiposity-Driven Inflammation in </a:t>
            </a:r>
            <a:r>
              <a:rPr lang="en-US" sz="1400" i="1" dirty="0" smtClean="0"/>
              <a:t>Depressive Morbidity. </a:t>
            </a:r>
            <a:r>
              <a:rPr lang="en-US" sz="1400" i="1" dirty="0" err="1" smtClean="0"/>
              <a:t>Neuropsycopharmacology</a:t>
            </a:r>
            <a:r>
              <a:rPr lang="en-US" sz="1400" i="1" dirty="0" smtClean="0"/>
              <a:t> 2017</a:t>
            </a:r>
            <a:endParaRPr lang="it-IT" sz="14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36096" y="5301208"/>
            <a:ext cx="22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Tensioni /dislocamenti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940152" y="2610239"/>
            <a:ext cx="119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Mancanze </a:t>
            </a:r>
            <a:endParaRPr lang="it-IT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Disturbi psicologici e psichiatrici</a:t>
            </a:r>
            <a:endParaRPr lang="it-IT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26892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1524">
            <a:off x="712974" y="817688"/>
            <a:ext cx="2619375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454176" y="836712"/>
            <a:ext cx="3599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PRESCRIVERE??????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40" y="2564904"/>
            <a:ext cx="6056432" cy="4039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912595" y="1622205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rot="20600910">
            <a:off x="691495" y="3505560"/>
            <a:ext cx="4389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 SUGGERIRE </a:t>
            </a:r>
          </a:p>
          <a:p>
            <a:r>
              <a:rPr lang="it-IT" sz="3600" b="1" dirty="0" smtClean="0">
                <a:solidFill>
                  <a:srgbClr val="FF0000"/>
                </a:solidFill>
              </a:rPr>
              <a:t>di sperimentare ?????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vola 4"/>
          <p:cNvSpPr/>
          <p:nvPr/>
        </p:nvSpPr>
        <p:spPr>
          <a:xfrm>
            <a:off x="395536" y="459468"/>
            <a:ext cx="4218288" cy="239346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059832" y="3026736"/>
            <a:ext cx="2596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solidFill>
                  <a:srgbClr val="FF0000"/>
                </a:solidFill>
              </a:rPr>
              <a:t>INTEROCEZIONE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02430" y="1165393"/>
            <a:ext cx="325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psiche consente l’interazione e l’adattamento all’ambiente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370592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Prodotto di una matrice neurale che determina la percezione  dello stato del corpo come unità  che comprende esperienze passate e sensazioni presenti integrate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47031" y="4859287"/>
            <a:ext cx="481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/>
              <a:t>Ceunen</a:t>
            </a:r>
            <a:r>
              <a:rPr lang="it-IT" sz="1400" i="1" dirty="0" smtClean="0"/>
              <a:t> et al. On the </a:t>
            </a:r>
            <a:r>
              <a:rPr lang="it-IT" sz="1400" i="1" dirty="0" err="1" smtClean="0"/>
              <a:t>origin</a:t>
            </a:r>
            <a:r>
              <a:rPr lang="it-IT" sz="1400" i="1" dirty="0" smtClean="0"/>
              <a:t> of </a:t>
            </a:r>
            <a:r>
              <a:rPr lang="it-IT" sz="1400" i="1" dirty="0" err="1" smtClean="0"/>
              <a:t>interoception</a:t>
            </a:r>
            <a:r>
              <a:rPr lang="it-IT" sz="1400" i="1" dirty="0" smtClean="0"/>
              <a:t>. </a:t>
            </a:r>
            <a:r>
              <a:rPr lang="it-IT" sz="1400" i="1" dirty="0" err="1" smtClean="0"/>
              <a:t>Front.psycol</a:t>
            </a:r>
            <a:r>
              <a:rPr lang="it-IT" sz="1400" i="1" dirty="0" smtClean="0"/>
              <a:t>  2016 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1592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88914" y="1484784"/>
            <a:ext cx="232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INTEGRAZIONE DEL SE’</a:t>
            </a:r>
            <a:endParaRPr lang="it-I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06889"/>
            <a:ext cx="4165927" cy="1780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0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48" y="47971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3746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5507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364827" y="1844824"/>
            <a:ext cx="64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Arte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344111" y="2214156"/>
            <a:ext cx="81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anza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64827" y="2627620"/>
            <a:ext cx="90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</a:t>
            </a:r>
            <a:r>
              <a:rPr lang="it-IT" dirty="0" smtClean="0"/>
              <a:t>usica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64827" y="2996952"/>
            <a:ext cx="88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Teatro  </a:t>
            </a:r>
            <a:endParaRPr lang="it-IT" dirty="0"/>
          </a:p>
        </p:txBody>
      </p:sp>
      <p:sp>
        <p:nvSpPr>
          <p:cNvPr id="12" name="TextBox 9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normAutofit/>
          </a:bodyPr>
          <a:lstStyle/>
          <a:p>
            <a:r>
              <a:rPr lang="it-IT" sz="2400" dirty="0"/>
              <a:t>      </a:t>
            </a:r>
            <a:r>
              <a:rPr lang="it-IT" sz="2400" dirty="0" smtClean="0"/>
              <a:t>Espressione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268760"/>
            <a:ext cx="242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Trovare nuovi strumenti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359997" y="337223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</a:t>
            </a:r>
            <a:r>
              <a:rPr lang="it-IT" dirty="0" smtClean="0"/>
              <a:t>crittura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393766" y="3756474"/>
            <a:ext cx="73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Canto</a:t>
            </a:r>
            <a:endParaRPr lang="it-IT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682824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590">
            <a:off x="4572000" y="164480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7" descr="Risultati immagini per scrit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39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1484784"/>
            <a:ext cx="96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NATURA</a:t>
            </a:r>
            <a:endParaRPr lang="it-IT" dirty="0"/>
          </a:p>
        </p:txBody>
      </p:sp>
      <p:sp>
        <p:nvSpPr>
          <p:cNvPr id="3" name="TextBox 9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normAutofit/>
          </a:bodyPr>
          <a:lstStyle/>
          <a:p>
            <a:r>
              <a:rPr lang="it-IT" sz="2400" dirty="0"/>
              <a:t>      </a:t>
            </a:r>
            <a:r>
              <a:rPr lang="it-IT" sz="2400" dirty="0" smtClean="0"/>
              <a:t>Equilibrio</a:t>
            </a:r>
            <a:endParaRPr lang="it-IT" sz="2400" b="1" dirty="0"/>
          </a:p>
        </p:txBody>
      </p:sp>
      <p:sp>
        <p:nvSpPr>
          <p:cNvPr id="4" name="Rettangolo 3"/>
          <p:cNvSpPr/>
          <p:nvPr/>
        </p:nvSpPr>
        <p:spPr>
          <a:xfrm>
            <a:off x="1004156" y="5517232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u="sng" dirty="0" err="1"/>
              <a:t>Berto</a:t>
            </a:r>
            <a:r>
              <a:rPr lang="en-US" sz="1200" i="1" u="sng" dirty="0"/>
              <a:t> R</a:t>
            </a:r>
            <a:r>
              <a:rPr lang="en-US" sz="1200" i="1" baseline="30000" dirty="0"/>
              <a:t>1</a:t>
            </a:r>
            <a:r>
              <a:rPr lang="en-US" sz="1200" i="1" dirty="0" smtClean="0"/>
              <a:t>.</a:t>
            </a:r>
            <a:r>
              <a:rPr lang="en-US" sz="1200" b="1" i="1" dirty="0"/>
              <a:t> The role of nature in coping with psycho-physiological stress: a literature review on </a:t>
            </a:r>
            <a:r>
              <a:rPr lang="en-US" sz="1200" b="1" i="1" dirty="0" err="1" smtClean="0"/>
              <a:t>restorativeness</a:t>
            </a:r>
            <a:r>
              <a:rPr lang="en-US" sz="1200" b="1" i="1" dirty="0" smtClean="0"/>
              <a:t>. </a:t>
            </a:r>
            <a:r>
              <a:rPr lang="en-US" sz="1200" i="1" u="sng" dirty="0" smtClean="0"/>
              <a:t>Behav </a:t>
            </a:r>
            <a:r>
              <a:rPr lang="en-US" sz="1200" i="1" u="sng" dirty="0" err="1"/>
              <a:t>Sci</a:t>
            </a:r>
            <a:r>
              <a:rPr lang="en-US" sz="1200" i="1" u="sng" dirty="0"/>
              <a:t> (Basel).</a:t>
            </a:r>
            <a:r>
              <a:rPr lang="en-US" sz="1200" i="1" dirty="0"/>
              <a:t> 2014 Oct 21;4(4):394-409.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5974209" cy="299652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2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5536" y="5257886"/>
            <a:ext cx="8045295" cy="11954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normAutofit fontScale="92500" lnSpcReduction="20000"/>
          </a:bodyPr>
          <a:lstStyle/>
          <a:p>
            <a:pPr algn="just"/>
            <a:r>
              <a:rPr lang="it-IT" sz="2400" b="1" dirty="0">
                <a:solidFill>
                  <a:srgbClr val="FC7500"/>
                </a:solidFill>
              </a:rPr>
              <a:t>Le </a:t>
            </a:r>
            <a:r>
              <a:rPr lang="it-IT" sz="2400" b="1" dirty="0" smtClean="0">
                <a:solidFill>
                  <a:srgbClr val="FC7500"/>
                </a:solidFill>
              </a:rPr>
              <a:t>nuove esperienze sentite nel corpo ed elaborate in modo nuovo  </a:t>
            </a:r>
            <a:r>
              <a:rPr lang="it-IT" sz="2400" dirty="0" smtClean="0"/>
              <a:t> </a:t>
            </a:r>
            <a:r>
              <a:rPr lang="it-IT" sz="2400" dirty="0"/>
              <a:t>permettono di </a:t>
            </a:r>
            <a:r>
              <a:rPr lang="it-IT" sz="2400" dirty="0" smtClean="0"/>
              <a:t>sperimentare nuove possibilità e percepire nuovi strumenti e risorse utili per adattarsi in modo più funzionale </a:t>
            </a:r>
            <a:r>
              <a:rPr lang="it-IT" sz="2400" dirty="0" smtClean="0"/>
              <a:t>all’ambiente</a:t>
            </a:r>
            <a:endParaRPr lang="it-IT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24553" y="733213"/>
            <a:ext cx="3747647" cy="381000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   </a:t>
            </a:r>
            <a:r>
              <a:rPr lang="it-IT" b="1" dirty="0" smtClean="0"/>
              <a:t>Personalizzazione</a:t>
            </a:r>
            <a:endParaRPr lang="it-IT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1161" y="3629957"/>
            <a:ext cx="1993392" cy="307777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Cibo</a:t>
            </a:r>
            <a:endParaRPr lang="it-IT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1852" y="4091622"/>
            <a:ext cx="1993392" cy="307777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F</a:t>
            </a:r>
            <a:r>
              <a:rPr lang="it-IT" sz="1400" b="1" dirty="0" smtClean="0"/>
              <a:t>orma</a:t>
            </a:r>
            <a:endParaRPr lang="it-IT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1852" y="4577302"/>
            <a:ext cx="1993392" cy="307777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Posture / Movimento</a:t>
            </a:r>
            <a:endParaRPr lang="it-IT" sz="1400" b="1" dirty="0"/>
          </a:p>
        </p:txBody>
      </p:sp>
      <p:pic>
        <p:nvPicPr>
          <p:cNvPr id="4098" name="Picture 2" descr="Risultati immagini per personalizzazio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92" y="1175271"/>
            <a:ext cx="3721608" cy="2192557"/>
          </a:xfrm>
          <a:prstGeom prst="rect">
            <a:avLst/>
          </a:prstGeom>
          <a:noFill/>
          <a:ln>
            <a:solidFill>
              <a:srgbClr val="FC75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15816" y="4024199"/>
            <a:ext cx="242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SUGGERIRE di PROVARE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868144" y="3861048"/>
            <a:ext cx="2127570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Qualcosa di nuovo</a:t>
            </a:r>
          </a:p>
          <a:p>
            <a:r>
              <a:rPr lang="it-IT" dirty="0" smtClean="0"/>
              <a:t> o in un modo nuovo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2915816" y="4393531"/>
            <a:ext cx="2772308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724400" y="5244010"/>
            <a:ext cx="1905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RISORSE</a:t>
            </a:r>
            <a:endParaRPr lang="it-IT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724400" y="990600"/>
            <a:ext cx="1905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POSIZIONE</a:t>
            </a:r>
            <a:endParaRPr lang="it-IT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04800" y="989272"/>
            <a:ext cx="1905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ALIMENTAZIONE</a:t>
            </a:r>
            <a:endParaRPr lang="it-IT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517057" y="3110410"/>
            <a:ext cx="1905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RESPIRO</a:t>
            </a:r>
            <a:endParaRPr lang="it-IT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6936657" y="3124200"/>
            <a:ext cx="1905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ATTIVITA’ FISICA</a:t>
            </a:r>
            <a:endParaRPr lang="it-IT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2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04800" y="5257800"/>
            <a:ext cx="1905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ESPRESSIONE</a:t>
            </a:r>
            <a:endParaRPr lang="it-IT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6" y="2442426"/>
            <a:ext cx="2108076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42426"/>
            <a:ext cx="2088232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8"/>
            <a:ext cx="2088232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Segnaposto immagine 11"/>
          <p:cNvPicPr>
            <a:picLocks noGrp="1" noChangeAspect="1"/>
          </p:cNvPicPr>
          <p:nvPr>
            <p:ph type="pic" sz="quarter" idx="28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r="15548"/>
          <a:stretch>
            <a:fillRect/>
          </a:stretch>
        </p:blipFill>
        <p:spPr/>
      </p:pic>
      <p:pic>
        <p:nvPicPr>
          <p:cNvPr id="10" name="Segnaposto immagine 9"/>
          <p:cNvPicPr>
            <a:picLocks noGrp="1" noChangeAspect="1"/>
          </p:cNvPicPr>
          <p:nvPr>
            <p:ph type="pic" sz="quarter" idx="13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r="22621"/>
          <a:stretch>
            <a:fillRect/>
          </a:stretch>
        </p:blipFill>
        <p:spPr/>
      </p:pic>
      <p:pic>
        <p:nvPicPr>
          <p:cNvPr id="11" name="Segnaposto immagine 10"/>
          <p:cNvPicPr>
            <a:picLocks noGrp="1" noChangeAspect="1"/>
          </p:cNvPicPr>
          <p:nvPr>
            <p:ph type="pic" sz="quarter" idx="16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r="2291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33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4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  <p:bldP spid="9" grpId="0" build="p"/>
      <p:bldP spid="13" grpId="0" build="p" autoUpdateAnimBg="0"/>
      <p:bldP spid="15" grpId="0" build="p" autoUpdateAnimBg="0"/>
      <p:bldP spid="1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24" y="1052736"/>
            <a:ext cx="3200400" cy="10801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lang="it-IT" sz="2000" b="1" dirty="0" smtClean="0"/>
              <a:t>Portare l’attenzione </a:t>
            </a:r>
            <a:r>
              <a:rPr lang="it-IT" sz="2000" b="1" dirty="0" smtClean="0"/>
              <a:t>sulla </a:t>
            </a:r>
            <a:r>
              <a:rPr lang="it-IT" sz="2000" b="1" dirty="0" smtClean="0"/>
              <a:t>consapevolezza delle risorse </a:t>
            </a:r>
            <a:endParaRPr lang="it-IT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69" y="3212976"/>
            <a:ext cx="3200400" cy="157847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08104" y="2846834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Quelle che ci sono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3635732"/>
            <a:ext cx="32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Quelle che si possono costruire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02809" y="32388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r="5626"/>
          <a:stretch>
            <a:fillRect/>
          </a:stretch>
        </p:blipFill>
        <p:spPr/>
      </p:pic>
      <p:pic>
        <p:nvPicPr>
          <p:cNvPr id="9" name="Segnaposto immagine 8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r="5626"/>
          <a:stretch>
            <a:fillRect/>
          </a:stretch>
        </p:blipFill>
        <p:spPr>
          <a:xfrm>
            <a:off x="5652120" y="4653136"/>
            <a:ext cx="2366713" cy="1775033"/>
          </a:xfrm>
        </p:spPr>
      </p:pic>
      <p:pic>
        <p:nvPicPr>
          <p:cNvPr id="10" name="Segnaposto immagine 9"/>
          <p:cNvPicPr>
            <a:picLocks noGrp="1" noChangeAspect="1"/>
          </p:cNvPicPr>
          <p:nvPr>
            <p:ph type="pic" sz="quarter" idx="23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" r="5497"/>
          <a:stretch>
            <a:fillRect/>
          </a:stretch>
        </p:blipFill>
        <p:spPr>
          <a:xfrm>
            <a:off x="5652120" y="2348880"/>
            <a:ext cx="2366713" cy="1775033"/>
          </a:xfrm>
        </p:spPr>
      </p:pic>
      <p:sp>
        <p:nvSpPr>
          <p:cNvPr id="6" name="CasellaDiTesto 5"/>
          <p:cNvSpPr txBox="1"/>
          <p:nvPr/>
        </p:nvSpPr>
        <p:spPr>
          <a:xfrm>
            <a:off x="971600" y="724054"/>
            <a:ext cx="1409938" cy="369332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Prevenzione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9583" y="2348880"/>
            <a:ext cx="464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Educare all’ascolto dei segnali del proprio corpo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295630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Incentivare l’esplorazione delle proprie possibilità</a:t>
            </a:r>
            <a:endParaRPr lang="it-IT" dirty="0"/>
          </a:p>
        </p:txBody>
      </p:sp>
      <p:cxnSp>
        <p:nvCxnSpPr>
          <p:cNvPr id="3" name="Connettore 2 2"/>
          <p:cNvCxnSpPr/>
          <p:nvPr/>
        </p:nvCxnSpPr>
        <p:spPr>
          <a:xfrm>
            <a:off x="2555776" y="908720"/>
            <a:ext cx="2922406" cy="0"/>
          </a:xfrm>
          <a:prstGeom prst="straightConnector1">
            <a:avLst/>
          </a:prstGeom>
          <a:ln>
            <a:solidFill>
              <a:srgbClr val="FC7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83568" y="34554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Stimolare la costruzione di nuove abilità necessarie </a:t>
            </a:r>
          </a:p>
          <a:p>
            <a:r>
              <a:rPr lang="it-IT" dirty="0"/>
              <a:t>a</a:t>
            </a:r>
            <a:r>
              <a:rPr lang="it-IT" dirty="0" smtClean="0"/>
              <a:t>ll’adattamento all’ambiente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2838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Dare fiducia e non anticipare i tempi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83568" y="479715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Incentivare l’espressione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32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12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r="12600"/>
          <a:stretch>
            <a:fillRect/>
          </a:stretch>
        </p:blipFill>
        <p:spPr/>
      </p:pic>
      <p:pic>
        <p:nvPicPr>
          <p:cNvPr id="14" name="Segnaposto immagine 13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>
            <a:fillRect/>
          </a:stretch>
        </p:blipFill>
        <p:spPr/>
      </p:pic>
      <p:pic>
        <p:nvPicPr>
          <p:cNvPr id="15" name="Segnaposto immagine 14"/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sp>
        <p:nvSpPr>
          <p:cNvPr id="6" name="CasellaDiTesto 5"/>
          <p:cNvSpPr txBox="1"/>
          <p:nvPr/>
        </p:nvSpPr>
        <p:spPr>
          <a:xfrm>
            <a:off x="971600" y="724054"/>
            <a:ext cx="1004057" cy="369332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Terapia  </a:t>
            </a:r>
            <a:endParaRPr lang="it-IT" b="1" i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89583" y="2348880"/>
            <a:ext cx="464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Educare all’ascolto dei segnali del proprio corpo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83568" y="295630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Incentivare l’esplorazione delle proprie possibilità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2555776" y="908720"/>
            <a:ext cx="2922406" cy="0"/>
          </a:xfrm>
          <a:prstGeom prst="straightConnector1">
            <a:avLst/>
          </a:prstGeom>
          <a:ln>
            <a:solidFill>
              <a:srgbClr val="FC7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83568" y="34554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Stimolare la costruzione di nuove abilità necessarie </a:t>
            </a:r>
          </a:p>
          <a:p>
            <a:r>
              <a:rPr lang="it-IT" dirty="0"/>
              <a:t>a</a:t>
            </a:r>
            <a:r>
              <a:rPr lang="it-IT" dirty="0" smtClean="0"/>
              <a:t>ll’adattamento all’ambiente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21179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Dare fiducia e non anticipare i tempi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20826" y="472514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Incentivare l’espressione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4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7813" y="332656"/>
            <a:ext cx="4940251" cy="58326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07813" y="2703033"/>
            <a:ext cx="4940251" cy="33239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1400" dirty="0" smtClean="0"/>
              <a:t>Disturbi </a:t>
            </a:r>
            <a:r>
              <a:rPr lang="it-IT" sz="1400" dirty="0"/>
              <a:t>della nutrizione e dell’alimentazione</a:t>
            </a:r>
          </a:p>
          <a:p>
            <a:r>
              <a:rPr lang="it-IT" sz="1400" dirty="0"/>
              <a:t>Disturbi dell’evacuazione</a:t>
            </a:r>
          </a:p>
          <a:p>
            <a:r>
              <a:rPr lang="it-IT" sz="1400" dirty="0"/>
              <a:t>Disturbi del sonno-veglia</a:t>
            </a:r>
          </a:p>
          <a:p>
            <a:r>
              <a:rPr lang="it-IT" sz="1400" dirty="0"/>
              <a:t>Disfunzioni sessuali</a:t>
            </a:r>
          </a:p>
          <a:p>
            <a:r>
              <a:rPr lang="it-IT" sz="1400" dirty="0"/>
              <a:t>Disforia di genere</a:t>
            </a:r>
          </a:p>
          <a:p>
            <a:r>
              <a:rPr lang="it-IT" sz="1400" dirty="0"/>
              <a:t>Disturbi da comportamento dirompente, del controllo degli impulsi e della condotta</a:t>
            </a:r>
          </a:p>
          <a:p>
            <a:r>
              <a:rPr lang="it-IT" sz="1400" dirty="0"/>
              <a:t>Disturbi correlati a sostanze e disturbi da </a:t>
            </a:r>
            <a:r>
              <a:rPr lang="it-IT" sz="1400" dirty="0" err="1"/>
              <a:t>addiction</a:t>
            </a:r>
            <a:endParaRPr lang="it-IT" sz="1400" dirty="0"/>
          </a:p>
          <a:p>
            <a:r>
              <a:rPr lang="it-IT" sz="1400" dirty="0"/>
              <a:t>Disturbi </a:t>
            </a:r>
            <a:r>
              <a:rPr lang="it-IT" sz="1400" dirty="0" err="1"/>
              <a:t>neurocognitivi</a:t>
            </a:r>
            <a:endParaRPr lang="it-IT" sz="1400" dirty="0"/>
          </a:p>
          <a:p>
            <a:r>
              <a:rPr lang="it-IT" sz="1400" dirty="0"/>
              <a:t>Disturbi di personalità</a:t>
            </a:r>
          </a:p>
          <a:p>
            <a:r>
              <a:rPr lang="it-IT" sz="1400" dirty="0"/>
              <a:t>Disturbi </a:t>
            </a:r>
            <a:r>
              <a:rPr lang="it-IT" sz="1400" dirty="0" err="1"/>
              <a:t>parafilici</a:t>
            </a:r>
            <a:endParaRPr lang="it-IT" sz="1400" dirty="0"/>
          </a:p>
          <a:p>
            <a:r>
              <a:rPr lang="it-IT" sz="1400" dirty="0"/>
              <a:t>Altri disturbi mentali</a:t>
            </a:r>
          </a:p>
          <a:p>
            <a:r>
              <a:rPr lang="it-IT" sz="1400" dirty="0"/>
              <a:t>Disturbi del movimento indotti da farmaci e altre reazioni avverse ai farmaci</a:t>
            </a:r>
          </a:p>
          <a:p>
            <a:r>
              <a:rPr lang="it-IT" sz="1400" dirty="0"/>
              <a:t>Altre condizioni che possono essere oggetto di attenzione clinica</a:t>
            </a:r>
          </a:p>
        </p:txBody>
      </p:sp>
      <p:sp>
        <p:nvSpPr>
          <p:cNvPr id="5" name="Rettangolo 4"/>
          <p:cNvSpPr/>
          <p:nvPr/>
        </p:nvSpPr>
        <p:spPr>
          <a:xfrm>
            <a:off x="238465" y="534159"/>
            <a:ext cx="4608512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</a:rPr>
              <a:t>Disturbi del </a:t>
            </a:r>
            <a:r>
              <a:rPr lang="it-IT" sz="1400" dirty="0" err="1">
                <a:solidFill>
                  <a:prstClr val="black"/>
                </a:solidFill>
              </a:rPr>
              <a:t>neurosviluppo</a:t>
            </a:r>
            <a:endParaRPr lang="it-IT" sz="1400" dirty="0">
              <a:solidFill>
                <a:prstClr val="black"/>
              </a:solidFill>
            </a:endParaRPr>
          </a:p>
          <a:p>
            <a:pPr lvl="0"/>
            <a:r>
              <a:rPr lang="it-IT" sz="1400" dirty="0">
                <a:solidFill>
                  <a:prstClr val="black"/>
                </a:solidFill>
              </a:rPr>
              <a:t>Disturbi dello spettro della schizofrenia e altri disturbi psicotici</a:t>
            </a:r>
          </a:p>
          <a:p>
            <a:pPr lvl="0"/>
            <a:r>
              <a:rPr lang="it-IT" sz="1400" dirty="0">
                <a:solidFill>
                  <a:prstClr val="black"/>
                </a:solidFill>
              </a:rPr>
              <a:t>Disturbo bipolare e disturbi correlati</a:t>
            </a:r>
          </a:p>
          <a:p>
            <a:pPr lvl="0"/>
            <a:r>
              <a:rPr lang="it-IT" sz="1400" dirty="0">
                <a:solidFill>
                  <a:prstClr val="black"/>
                </a:solidFill>
              </a:rPr>
              <a:t>Disturbi depressivi</a:t>
            </a:r>
          </a:p>
          <a:p>
            <a:pPr lvl="0"/>
            <a:r>
              <a:rPr lang="it-IT" sz="1400" dirty="0">
                <a:solidFill>
                  <a:prstClr val="black"/>
                </a:solidFill>
              </a:rPr>
              <a:t>Disturbi d’ansia</a:t>
            </a:r>
          </a:p>
          <a:p>
            <a:pPr lvl="0"/>
            <a:r>
              <a:rPr lang="it-IT" sz="1400" dirty="0">
                <a:solidFill>
                  <a:prstClr val="black"/>
                </a:solidFill>
              </a:rPr>
              <a:t>Disturbo ossessivo-compulsivo e disturbi correlati</a:t>
            </a:r>
          </a:p>
          <a:p>
            <a:pPr lvl="0"/>
            <a:r>
              <a:rPr lang="it-IT" sz="1400" dirty="0">
                <a:solidFill>
                  <a:prstClr val="black"/>
                </a:solidFill>
              </a:rPr>
              <a:t>Disturbi correlati a eventi traumatici e stressanti</a:t>
            </a:r>
          </a:p>
          <a:p>
            <a:pPr lvl="0"/>
            <a:r>
              <a:rPr lang="it-IT" sz="1400" dirty="0">
                <a:solidFill>
                  <a:prstClr val="black"/>
                </a:solidFill>
              </a:rPr>
              <a:t>Disturbi dissociativi</a:t>
            </a:r>
          </a:p>
          <a:p>
            <a:pPr lvl="0"/>
            <a:r>
              <a:rPr lang="it-IT" sz="1400" dirty="0">
                <a:solidFill>
                  <a:prstClr val="black"/>
                </a:solidFill>
              </a:rPr>
              <a:t>Disturbo da sintomi somatici e disturbi correlati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300192" y="1389541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cap="small" dirty="0" smtClean="0">
                <a:solidFill>
                  <a:srgbClr val="7030A0"/>
                </a:solidFill>
              </a:rPr>
              <a:t>squilibrio</a:t>
            </a:r>
            <a:endParaRPr lang="it-IT" b="1" i="1" cap="small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204832" cy="194367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4221088"/>
            <a:ext cx="1923860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>Ambiente esterno 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Ambiente interno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Comportamenti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51800" y="5518973"/>
            <a:ext cx="244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Empowerment </a:t>
            </a:r>
          </a:p>
          <a:p>
            <a:pPr algn="ctr"/>
            <a:r>
              <a:rPr lang="it-IT" dirty="0" smtClean="0"/>
              <a:t>Educazione del paziente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89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4032448" cy="612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67543" y="91171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«…i dati sollecitano il terapeuta ad </a:t>
            </a:r>
            <a:r>
              <a:rPr lang="it-IT" b="1" dirty="0" smtClean="0"/>
              <a:t>andare oltre le categorie </a:t>
            </a:r>
            <a:r>
              <a:rPr lang="it-IT" b="1" u="sng" dirty="0" smtClean="0"/>
              <a:t>guardando il paziente INTERO </a:t>
            </a:r>
            <a:r>
              <a:rPr lang="it-IT" u="sng" dirty="0" smtClean="0"/>
              <a:t>trovando le vie più consone e a lui gradite per sollecitare un Riequilibrio.»</a:t>
            </a:r>
            <a:endParaRPr lang="it-IT" u="sng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51">
            <a:off x="1100807" y="2971224"/>
            <a:ext cx="190182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0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4800" y="404664"/>
            <a:ext cx="7439025" cy="381000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</a:t>
            </a:r>
            <a:r>
              <a:rPr lang="it-IT" b="1" dirty="0" smtClean="0"/>
              <a:t>Persona</a:t>
            </a:r>
            <a:endParaRPr lang="it-IT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62784" y="1507429"/>
            <a:ext cx="1993392" cy="307777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S</a:t>
            </a:r>
            <a:r>
              <a:rPr lang="it-IT" sz="1400" b="1" dirty="0" smtClean="0"/>
              <a:t>toria</a:t>
            </a:r>
            <a:endParaRPr lang="it-IT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62784" y="1969095"/>
            <a:ext cx="1993392" cy="307777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B</a:t>
            </a:r>
            <a:r>
              <a:rPr lang="it-IT" sz="1400" b="1" dirty="0" smtClean="0"/>
              <a:t>isogni</a:t>
            </a:r>
            <a:endParaRPr lang="it-IT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61715" y="2473151"/>
            <a:ext cx="1993392" cy="307777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</a:t>
            </a:r>
            <a:r>
              <a:rPr lang="it-IT" sz="1400" b="1" dirty="0" smtClean="0"/>
              <a:t>bitudini</a:t>
            </a:r>
            <a:endParaRPr lang="it-IT" sz="1400" b="1" dirty="0"/>
          </a:p>
        </p:txBody>
      </p:sp>
      <p:pic>
        <p:nvPicPr>
          <p:cNvPr id="7170" name="Picture 2" descr="Risultati immagini per persone prima e dopo disturbi psicologici e psichiatri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4" y="941969"/>
            <a:ext cx="3043064" cy="31351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30">
            <a:off x="3911586" y="3737907"/>
            <a:ext cx="3524250" cy="249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0849">
            <a:off x="1475656" y="4437111"/>
            <a:ext cx="284797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68" y="404664"/>
            <a:ext cx="1804405" cy="90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613" y1="9075" x2="33613" y2="9075"/>
                        <a14:foregroundMark x1="68908" y1="60558" x2="68908" y2="60558"/>
                        <a14:foregroundMark x1="81092" y1="67016" x2="81092" y2="67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35" y="1753964"/>
            <a:ext cx="1450975" cy="349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1" y="1988840"/>
            <a:ext cx="346479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Dare informazioni sulla situazione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71601" y="2517380"/>
            <a:ext cx="398904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Dare fiducia sulla possibilità di cambiare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1" y="3015308"/>
            <a:ext cx="293997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Mettere ordine nel disordine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71600" y="3501008"/>
            <a:ext cx="404489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Suggerire delle nuove azioni da compiere</a:t>
            </a:r>
            <a:endParaRPr lang="it-IT" dirty="0"/>
          </a:p>
        </p:txBody>
      </p:sp>
      <p:sp>
        <p:nvSpPr>
          <p:cNvPr id="3" name="AutoShape 5" descr="Risultati immagini per fare qualc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34" y="4437112"/>
            <a:ext cx="2647950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3568" y="1025204"/>
            <a:ext cx="465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Osservazione senza giudizio</a:t>
            </a:r>
            <a:endParaRPr lang="it-IT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21735" y="3350937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INFIAMMAZIONE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605181"/>
            <a:ext cx="191308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Dare informazioni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705523" y="1166230"/>
            <a:ext cx="140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Depressione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20072" y="2337089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Disordini dell’umore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1520" y="5982379"/>
            <a:ext cx="8170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200" i="1" dirty="0"/>
          </a:p>
          <a:p>
            <a:pPr algn="just"/>
            <a:endParaRPr lang="it-IT" sz="1200" i="1" dirty="0"/>
          </a:p>
          <a:p>
            <a:pPr algn="just"/>
            <a:r>
              <a:rPr lang="it-IT" sz="1200" i="1" dirty="0" err="1" smtClean="0"/>
              <a:t>Haroon</a:t>
            </a:r>
            <a:r>
              <a:rPr lang="it-IT" sz="1200" i="1" dirty="0" smtClean="0"/>
              <a:t> E et al </a:t>
            </a:r>
            <a:r>
              <a:rPr lang="it-IT" sz="1200" i="1" dirty="0" err="1" smtClean="0"/>
              <a:t>Inflammation</a:t>
            </a:r>
            <a:r>
              <a:rPr lang="it-IT" sz="1200" i="1" dirty="0"/>
              <a:t>, </a:t>
            </a:r>
            <a:r>
              <a:rPr lang="it-IT" sz="1200" i="1" dirty="0" err="1"/>
              <a:t>Glutamate</a:t>
            </a:r>
            <a:r>
              <a:rPr lang="it-IT" sz="1200" i="1" dirty="0"/>
              <a:t>, and Glia: A Trio of </a:t>
            </a:r>
            <a:r>
              <a:rPr lang="it-IT" sz="1200" i="1" dirty="0" err="1"/>
              <a:t>Trouble</a:t>
            </a:r>
            <a:r>
              <a:rPr lang="it-IT" sz="1200" i="1" dirty="0"/>
              <a:t> in Mood </a:t>
            </a:r>
            <a:r>
              <a:rPr lang="it-IT" sz="1200" i="1" dirty="0" err="1" smtClean="0"/>
              <a:t>Disorders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Neuropsychopharmacology</a:t>
            </a:r>
            <a:r>
              <a:rPr lang="it-IT" sz="1200" i="1" dirty="0" smtClean="0"/>
              <a:t> 2016</a:t>
            </a:r>
            <a:endParaRPr lang="it-IT" sz="1200" i="1" dirty="0"/>
          </a:p>
          <a:p>
            <a:pPr algn="just"/>
            <a:endParaRPr lang="it-IT" sz="12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63" y="2178274"/>
            <a:ext cx="1982738" cy="114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61689" y="4365104"/>
            <a:ext cx="2657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Disturbi del </a:t>
            </a:r>
            <a:r>
              <a:rPr lang="it-IT" dirty="0" err="1" smtClean="0"/>
              <a:t>neurosviluppo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97701" y="219986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DOC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414243" y="302159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Ansia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57012" y="4365104"/>
            <a:ext cx="209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Neurodegenerazioni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3203848" y="1535562"/>
            <a:ext cx="501675" cy="597294"/>
          </a:xfrm>
          <a:prstGeom prst="straightConnector1">
            <a:avLst/>
          </a:prstGeom>
          <a:ln>
            <a:solidFill>
              <a:srgbClr val="FC7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3203848" y="2474312"/>
            <a:ext cx="432048" cy="94887"/>
          </a:xfrm>
          <a:prstGeom prst="straightConnector1">
            <a:avLst/>
          </a:prstGeom>
          <a:ln>
            <a:solidFill>
              <a:srgbClr val="FC7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3203848" y="2658978"/>
            <a:ext cx="2016224" cy="184666"/>
          </a:xfrm>
          <a:prstGeom prst="straightConnector1">
            <a:avLst/>
          </a:prstGeom>
          <a:ln>
            <a:solidFill>
              <a:srgbClr val="FC7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203848" y="3140968"/>
            <a:ext cx="1202444" cy="65290"/>
          </a:xfrm>
          <a:prstGeom prst="straightConnector1">
            <a:avLst/>
          </a:prstGeom>
          <a:ln>
            <a:solidFill>
              <a:srgbClr val="FC7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3203848" y="3535602"/>
            <a:ext cx="756592" cy="901509"/>
          </a:xfrm>
          <a:prstGeom prst="straightConnector1">
            <a:avLst/>
          </a:prstGeom>
          <a:ln>
            <a:solidFill>
              <a:srgbClr val="FC7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2068464" y="3781782"/>
            <a:ext cx="69251" cy="655330"/>
          </a:xfrm>
          <a:prstGeom prst="straightConnector1">
            <a:avLst/>
          </a:prstGeom>
          <a:ln>
            <a:solidFill>
              <a:srgbClr val="FC7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300561" y="5661248"/>
            <a:ext cx="8015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1200" i="1" dirty="0"/>
              <a:t> </a:t>
            </a:r>
          </a:p>
          <a:p>
            <a:pPr lvl="0" fontAlgn="base"/>
            <a:r>
              <a:rPr lang="it-IT" sz="1200" i="1" dirty="0">
                <a:solidFill>
                  <a:prstClr val="black"/>
                </a:solidFill>
              </a:rPr>
              <a:t>Robert </a:t>
            </a:r>
            <a:r>
              <a:rPr lang="it-IT" sz="1200" i="1" dirty="0" err="1">
                <a:solidFill>
                  <a:prstClr val="black"/>
                </a:solidFill>
              </a:rPr>
              <a:t>Dantzer</a:t>
            </a:r>
            <a:r>
              <a:rPr lang="it-IT" sz="1200" i="1" dirty="0">
                <a:solidFill>
                  <a:prstClr val="black"/>
                </a:solidFill>
              </a:rPr>
              <a:t>, </a:t>
            </a:r>
            <a:r>
              <a:rPr lang="it-IT" sz="1200" i="1" dirty="0" err="1" smtClean="0">
                <a:solidFill>
                  <a:prstClr val="black"/>
                </a:solidFill>
              </a:rPr>
              <a:t>Lucile</a:t>
            </a:r>
            <a:r>
              <a:rPr lang="it-IT" sz="1200" i="1" dirty="0" smtClean="0">
                <a:solidFill>
                  <a:prstClr val="black"/>
                </a:solidFill>
              </a:rPr>
              <a:t> </a:t>
            </a:r>
            <a:r>
              <a:rPr lang="it-IT" sz="1200" i="1" dirty="0" err="1" smtClean="0">
                <a:solidFill>
                  <a:prstClr val="black"/>
                </a:solidFill>
              </a:rPr>
              <a:t>Capuron</a:t>
            </a:r>
            <a:r>
              <a:rPr lang="it-IT" sz="1200" i="1" dirty="0">
                <a:solidFill>
                  <a:prstClr val="black"/>
                </a:solidFill>
              </a:rPr>
              <a:t> </a:t>
            </a:r>
            <a:r>
              <a:rPr lang="it-IT" sz="1200" i="1" dirty="0" err="1" smtClean="0"/>
              <a:t>Inflammation-Associated</a:t>
            </a:r>
            <a:r>
              <a:rPr lang="it-IT" sz="1200" i="1" dirty="0" smtClean="0"/>
              <a:t> </a:t>
            </a:r>
            <a:r>
              <a:rPr lang="it-IT" sz="1200" i="1" dirty="0" err="1"/>
              <a:t>Depression</a:t>
            </a:r>
            <a:r>
              <a:rPr lang="it-IT" sz="1200" i="1" dirty="0"/>
              <a:t>: </a:t>
            </a:r>
            <a:r>
              <a:rPr lang="it-IT" sz="1200" i="1" dirty="0" err="1"/>
              <a:t>Evidence</a:t>
            </a:r>
            <a:r>
              <a:rPr lang="it-IT" sz="1200" i="1" dirty="0"/>
              <a:t>, </a:t>
            </a:r>
            <a:r>
              <a:rPr lang="it-IT" sz="1200" i="1" dirty="0" err="1"/>
              <a:t>Mechanisms</a:t>
            </a:r>
            <a:r>
              <a:rPr lang="it-IT" sz="1200" i="1" dirty="0"/>
              <a:t> and </a:t>
            </a:r>
            <a:r>
              <a:rPr lang="it-IT" sz="1200" i="1" dirty="0" err="1" smtClean="0"/>
              <a:t>Implications</a:t>
            </a:r>
            <a:r>
              <a:rPr lang="it-IT" sz="1200" i="1" dirty="0" smtClean="0"/>
              <a:t> </a:t>
            </a:r>
            <a:r>
              <a:rPr lang="it-IT" sz="1200" i="1" dirty="0" err="1"/>
              <a:t>C</a:t>
            </a:r>
            <a:r>
              <a:rPr lang="it-IT" sz="1200" i="1" dirty="0" err="1" smtClean="0"/>
              <a:t>urrent</a:t>
            </a:r>
            <a:r>
              <a:rPr lang="it-IT" sz="1200" i="1" dirty="0" smtClean="0"/>
              <a:t> </a:t>
            </a:r>
            <a:r>
              <a:rPr lang="it-IT" sz="1200" i="1" dirty="0" err="1"/>
              <a:t>topic</a:t>
            </a:r>
            <a:r>
              <a:rPr lang="it-IT" sz="1200" i="1" dirty="0"/>
              <a:t> in </a:t>
            </a:r>
            <a:r>
              <a:rPr lang="it-IT" sz="1200" i="1" dirty="0" err="1"/>
              <a:t>behavioral</a:t>
            </a:r>
            <a:r>
              <a:rPr lang="it-IT" sz="1200" i="1" dirty="0"/>
              <a:t> </a:t>
            </a:r>
            <a:r>
              <a:rPr lang="it-IT" sz="1200" i="1" dirty="0" err="1" smtClean="0"/>
              <a:t>Neuroscience</a:t>
            </a:r>
            <a:r>
              <a:rPr lang="it-IT" sz="1200" i="1" dirty="0" smtClean="0"/>
              <a:t> </a:t>
            </a:r>
            <a:r>
              <a:rPr lang="it-IT" sz="1200" i="1" dirty="0"/>
              <a:t>Volume </a:t>
            </a:r>
            <a:r>
              <a:rPr lang="it-IT" sz="1200" i="1" dirty="0" smtClean="0"/>
              <a:t>31 2017 </a:t>
            </a:r>
            <a:endParaRPr lang="it-IT" sz="1200" b="1" i="1" dirty="0"/>
          </a:p>
          <a:p>
            <a:pPr fontAlgn="base"/>
            <a:r>
              <a:rPr lang="it-IT" sz="1200" i="1" dirty="0"/>
              <a:t> 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318032" y="5557882"/>
            <a:ext cx="677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err="1" smtClean="0"/>
              <a:t>Skaper</a:t>
            </a:r>
            <a:r>
              <a:rPr lang="it-IT" sz="1200" i="1" dirty="0" smtClean="0"/>
              <a:t> et al. </a:t>
            </a:r>
            <a:r>
              <a:rPr lang="fr-FR" sz="1200" i="1" dirty="0" err="1" smtClean="0"/>
              <a:t>Neuroinflammation</a:t>
            </a:r>
            <a:r>
              <a:rPr lang="fr-FR" sz="1200" i="1" dirty="0"/>
              <a:t>, </a:t>
            </a:r>
            <a:r>
              <a:rPr lang="fr-FR" sz="1200" i="1" dirty="0" err="1"/>
              <a:t>Mast</a:t>
            </a:r>
            <a:r>
              <a:rPr lang="fr-FR" sz="1200" i="1" dirty="0"/>
              <a:t> </a:t>
            </a:r>
            <a:r>
              <a:rPr lang="fr-FR" sz="1200" i="1" dirty="0" err="1" smtClean="0"/>
              <a:t>Cells</a:t>
            </a:r>
            <a:r>
              <a:rPr lang="fr-FR" sz="1200" i="1" dirty="0" smtClean="0"/>
              <a:t>, and </a:t>
            </a:r>
            <a:r>
              <a:rPr lang="fr-FR" sz="1200" i="1" dirty="0" err="1"/>
              <a:t>Glia</a:t>
            </a:r>
            <a:r>
              <a:rPr lang="fr-FR" sz="1200" i="1" dirty="0"/>
              <a:t>: </a:t>
            </a:r>
            <a:r>
              <a:rPr lang="fr-FR" sz="1200" i="1" dirty="0" err="1"/>
              <a:t>Dangerous</a:t>
            </a:r>
            <a:r>
              <a:rPr lang="fr-FR" sz="1200" i="1" dirty="0"/>
              <a:t> </a:t>
            </a:r>
            <a:r>
              <a:rPr lang="fr-FR" sz="1200" i="1" dirty="0" smtClean="0"/>
              <a:t>Liaisons </a:t>
            </a:r>
            <a:r>
              <a:rPr lang="fr-FR" sz="1200" i="1" dirty="0" err="1" smtClean="0"/>
              <a:t>Neuroscientist</a:t>
            </a:r>
            <a:r>
              <a:rPr lang="fr-FR" sz="1200" i="1" dirty="0" smtClean="0"/>
              <a:t> 2017</a:t>
            </a:r>
            <a:endParaRPr lang="it-IT" sz="1200" i="1" dirty="0"/>
          </a:p>
        </p:txBody>
      </p:sp>
      <p:sp>
        <p:nvSpPr>
          <p:cNvPr id="27" name="Rettangolo 26"/>
          <p:cNvSpPr/>
          <p:nvPr/>
        </p:nvSpPr>
        <p:spPr>
          <a:xfrm>
            <a:off x="739478" y="1916832"/>
            <a:ext cx="2464370" cy="1803437"/>
          </a:xfrm>
          <a:prstGeom prst="rect">
            <a:avLst/>
          </a:prstGeom>
          <a:noFill/>
          <a:ln>
            <a:solidFill>
              <a:srgbClr val="F25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4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3598" r="14581" b="8212"/>
          <a:stretch/>
        </p:blipFill>
        <p:spPr bwMode="auto">
          <a:xfrm rot="902961">
            <a:off x="986663" y="4227886"/>
            <a:ext cx="1216493" cy="1386018"/>
          </a:xfrm>
          <a:prstGeom prst="rect">
            <a:avLst/>
          </a:prstGeom>
          <a:noFill/>
          <a:ln w="9525">
            <a:solidFill>
              <a:srgbClr val="F25F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751337" y="1093386"/>
            <a:ext cx="73879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DIETA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827584" y="14847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/>
              <a:t>il complesso delle norme di vita (alimentazione, attività fisica, riposo, ecc.) </a:t>
            </a:r>
            <a:endParaRPr lang="it-IT" dirty="0" smtClean="0"/>
          </a:p>
          <a:p>
            <a:pPr algn="ctr"/>
            <a:r>
              <a:rPr lang="it-IT" dirty="0" smtClean="0"/>
              <a:t>atte </a:t>
            </a:r>
            <a:r>
              <a:rPr lang="it-IT" dirty="0"/>
              <a:t>a mantenere lo stato di salute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9383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755576" y="620688"/>
            <a:ext cx="7488832" cy="2298545"/>
          </a:xfrm>
          <a:prstGeom prst="roundRect">
            <a:avLst/>
          </a:prstGeom>
          <a:noFill/>
          <a:ln w="38100">
            <a:solidFill>
              <a:srgbClr val="F25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915816" y="329804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Dieta </a:t>
            </a:r>
            <a:r>
              <a:rPr lang="it-IT" dirty="0" smtClean="0"/>
              <a:t>Mediterranea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smtClean="0"/>
              <a:t>anti-infiammatoria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4149080"/>
            <a:ext cx="30314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Frutta e verdura cruda e cotta </a:t>
            </a:r>
          </a:p>
          <a:p>
            <a:r>
              <a:rPr lang="it-IT" dirty="0" smtClean="0"/>
              <a:t>Cereali integrali</a:t>
            </a:r>
          </a:p>
          <a:p>
            <a:r>
              <a:rPr lang="it-IT" dirty="0" smtClean="0"/>
              <a:t>Pesce </a:t>
            </a:r>
          </a:p>
          <a:p>
            <a:r>
              <a:rPr lang="it-IT" dirty="0" smtClean="0"/>
              <a:t>Legumi</a:t>
            </a:r>
          </a:p>
          <a:p>
            <a:r>
              <a:rPr lang="it-IT" dirty="0" smtClean="0"/>
              <a:t>Semi oleosi</a:t>
            </a:r>
          </a:p>
          <a:p>
            <a:r>
              <a:rPr lang="it-IT" dirty="0" smtClean="0"/>
              <a:t>Olio extravergine di oliva </a:t>
            </a:r>
            <a:endParaRPr lang="it-IT" dirty="0"/>
          </a:p>
        </p:txBody>
      </p:sp>
      <p:sp>
        <p:nvSpPr>
          <p:cNvPr id="5" name="AutoShape 4" descr="Risultati immagini per buss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0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11776" r="22078" b="7385"/>
          <a:stretch/>
        </p:blipFill>
        <p:spPr bwMode="auto">
          <a:xfrm>
            <a:off x="2083701" y="1370268"/>
            <a:ext cx="4392488" cy="343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r="2940"/>
          <a:stretch/>
        </p:blipFill>
        <p:spPr bwMode="auto">
          <a:xfrm>
            <a:off x="35496" y="188640"/>
            <a:ext cx="2430780" cy="17621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96332" y="3438292"/>
            <a:ext cx="1835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Olio di pesce, aringa, salmone, </a:t>
            </a:r>
            <a:r>
              <a:rPr lang="it-IT" sz="1400" dirty="0" smtClean="0"/>
              <a:t>Olio </a:t>
            </a:r>
            <a:r>
              <a:rPr lang="it-IT" sz="1400" dirty="0"/>
              <a:t>di pesce, alcune alghe, olio di </a:t>
            </a:r>
            <a:r>
              <a:rPr lang="it-IT" sz="1400" dirty="0" smtClean="0"/>
              <a:t>canapa, Semi </a:t>
            </a:r>
            <a:r>
              <a:rPr lang="it-IT" sz="1400" dirty="0"/>
              <a:t>di lino, soia, verdure a foglia </a:t>
            </a:r>
            <a:r>
              <a:rPr lang="it-IT" sz="1400" dirty="0" smtClean="0"/>
              <a:t>verde, noci</a:t>
            </a:r>
            <a:r>
              <a:rPr lang="it-IT" sz="1400" dirty="0"/>
              <a:t>, olio di canapa, olio di </a:t>
            </a:r>
            <a:r>
              <a:rPr lang="it-IT" sz="1400" dirty="0" err="1" smtClean="0"/>
              <a:t>canola</a:t>
            </a:r>
            <a:endParaRPr lang="it-IT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2350" y="2071948"/>
            <a:ext cx="107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</a:rPr>
              <a:t>Omega 3 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4176" y="2060848"/>
            <a:ext cx="2029524" cy="35109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478986" y="2150348"/>
            <a:ext cx="2029524" cy="3510900"/>
          </a:xfrm>
          <a:prstGeom prst="rect">
            <a:avLst/>
          </a:prstGeom>
          <a:noFill/>
          <a:ln>
            <a:solidFill>
              <a:srgbClr val="F25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957551" y="2060848"/>
            <a:ext cx="10748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Omega 6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480212" y="3573016"/>
            <a:ext cx="19575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Olio di oliva e di semi</a:t>
            </a:r>
          </a:p>
          <a:p>
            <a:r>
              <a:rPr lang="it-IT" sz="1400" dirty="0"/>
              <a:t>Olio di ribes nero, olio di borragine</a:t>
            </a:r>
          </a:p>
          <a:p>
            <a:r>
              <a:rPr lang="it-IT" sz="1400" dirty="0"/>
              <a:t>Latte umano</a:t>
            </a:r>
          </a:p>
          <a:p>
            <a:r>
              <a:rPr lang="it-IT" sz="1400" dirty="0"/>
              <a:t>Latticini, carne, latte umano, crostacei</a:t>
            </a:r>
            <a:endParaRPr lang="it-IT" sz="1400" dirty="0"/>
          </a:p>
        </p:txBody>
      </p:sp>
      <p:sp>
        <p:nvSpPr>
          <p:cNvPr id="6" name="Rettangolo 5"/>
          <p:cNvSpPr/>
          <p:nvPr/>
        </p:nvSpPr>
        <p:spPr>
          <a:xfrm>
            <a:off x="74432" y="2419220"/>
            <a:ext cx="30292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smtClean="0"/>
              <a:t>Acido </a:t>
            </a:r>
            <a:r>
              <a:rPr lang="it-IT" sz="1100" dirty="0"/>
              <a:t>alfa-linolenico (ALA)</a:t>
            </a:r>
          </a:p>
          <a:p>
            <a:r>
              <a:rPr lang="it-IT" sz="1100" dirty="0" err="1" smtClean="0"/>
              <a:t>Acidoeicosapentenoico</a:t>
            </a:r>
            <a:r>
              <a:rPr lang="it-IT" sz="1100" dirty="0" smtClean="0"/>
              <a:t>(EPA</a:t>
            </a:r>
            <a:r>
              <a:rPr lang="it-IT" sz="1100" dirty="0"/>
              <a:t>)</a:t>
            </a:r>
          </a:p>
          <a:p>
            <a:r>
              <a:rPr lang="it-IT" sz="1100" dirty="0"/>
              <a:t>Acido </a:t>
            </a:r>
            <a:r>
              <a:rPr lang="it-IT" sz="1100" dirty="0" err="1" smtClean="0"/>
              <a:t>dodecosaesaenoico</a:t>
            </a:r>
            <a:r>
              <a:rPr lang="it-IT" sz="1100" dirty="0" smtClean="0"/>
              <a:t> (DHA</a:t>
            </a:r>
            <a:r>
              <a:rPr lang="it-IT" sz="1100" dirty="0"/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02350" y="3068960"/>
            <a:ext cx="10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</a:rPr>
              <a:t>alimenti 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552728" y="2348880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dirty="0"/>
              <a:t>Acido cis linoleico (LA)</a:t>
            </a:r>
          </a:p>
          <a:p>
            <a:r>
              <a:rPr lang="it-IT" sz="1100" dirty="0"/>
              <a:t>Acido </a:t>
            </a:r>
            <a:r>
              <a:rPr lang="it-IT" sz="1100" dirty="0" smtClean="0"/>
              <a:t>gamma-linolenico (GLA</a:t>
            </a:r>
            <a:r>
              <a:rPr lang="it-IT" sz="1100" dirty="0"/>
              <a:t>)</a:t>
            </a:r>
          </a:p>
          <a:p>
            <a:r>
              <a:rPr lang="it-IT" sz="1100" dirty="0"/>
              <a:t>Acido </a:t>
            </a:r>
            <a:r>
              <a:rPr lang="it-IT" sz="1100" dirty="0" err="1"/>
              <a:t>diomo-gammalinolenico</a:t>
            </a:r>
            <a:endParaRPr lang="it-IT" sz="1100" dirty="0"/>
          </a:p>
          <a:p>
            <a:r>
              <a:rPr lang="it-IT" sz="1100" dirty="0"/>
              <a:t>(DGLA)</a:t>
            </a:r>
          </a:p>
          <a:p>
            <a:r>
              <a:rPr lang="it-IT" sz="1100" dirty="0"/>
              <a:t>Acido </a:t>
            </a:r>
            <a:r>
              <a:rPr lang="it-IT" sz="1100" dirty="0" err="1"/>
              <a:t>arachidonico</a:t>
            </a:r>
            <a:r>
              <a:rPr lang="it-IT" sz="1100" dirty="0"/>
              <a:t> (AA)</a:t>
            </a:r>
            <a:endParaRPr lang="it-IT" sz="11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946543" y="3253626"/>
            <a:ext cx="10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alimenti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156176" y="4509120"/>
            <a:ext cx="320013" cy="297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8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801655" y="6017876"/>
            <a:ext cx="2890664" cy="374104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it-IT" sz="1200" b="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Bazinet</a:t>
            </a:r>
            <a:r>
              <a:rPr lang="it-IT" sz="1200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2014 </a:t>
            </a:r>
            <a:r>
              <a:rPr lang="it-IT" sz="1200" b="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</a:t>
            </a:r>
            <a:r>
              <a:rPr lang="it-IT" sz="1200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200" b="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neuroscience</a:t>
            </a:r>
            <a:endParaRPr lang="it-IT" sz="1200" b="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smtClean="0"/>
              <a:t>Depressione unipolare e bipolare 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28935"/>
            <a:ext cx="4343400" cy="461665"/>
          </a:xfrm>
          <a:prstGeom prst="rect">
            <a:avLst/>
          </a:prstGeom>
          <a:noFill/>
          <a:ln>
            <a:solidFill>
              <a:srgbClr val="FC7500"/>
            </a:solidFill>
          </a:ln>
        </p:spPr>
        <p:txBody>
          <a:bodyPr wrap="square" rtlCol="0">
            <a:normAutofit/>
          </a:bodyPr>
          <a:lstStyle/>
          <a:p>
            <a:r>
              <a:rPr lang="it-IT" sz="2400" dirty="0" smtClean="0"/>
              <a:t>Omega 3</a:t>
            </a:r>
            <a:endParaRPr lang="it-IT" sz="24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580112" y="5373216"/>
            <a:ext cx="3333750" cy="31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it-IT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Psicosi</a:t>
            </a:r>
            <a:endParaRPr lang="it-IT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 rot="1222315">
            <a:off x="3635896" y="2469161"/>
            <a:ext cx="3333750" cy="31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it-IT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Epilessia cronica </a:t>
            </a:r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240360" cy="315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539">
            <a:off x="4762039" y="688721"/>
            <a:ext cx="2037256" cy="190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304256" cy="214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6" descr="Risultati immagini per psico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8" descr="Risultati immagini per psico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69078" y="6447819"/>
            <a:ext cx="8267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 smtClean="0"/>
              <a:t>Bozzatello</a:t>
            </a:r>
            <a:r>
              <a:rPr lang="it-IT" sz="1200" i="1" dirty="0" smtClean="0"/>
              <a:t> P. et al. </a:t>
            </a:r>
            <a:r>
              <a:rPr lang="it-IT" sz="1200" i="1" dirty="0" err="1" smtClean="0"/>
              <a:t>Supplementation</a:t>
            </a:r>
            <a:r>
              <a:rPr lang="it-IT" sz="1200" i="1" dirty="0" smtClean="0"/>
              <a:t> with omega 3 </a:t>
            </a:r>
            <a:r>
              <a:rPr lang="it-IT" sz="1200" i="1" dirty="0" err="1" smtClean="0"/>
              <a:t>fatty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acids</a:t>
            </a:r>
            <a:r>
              <a:rPr lang="it-IT" sz="1200" i="1" dirty="0" smtClean="0"/>
              <a:t> in </a:t>
            </a:r>
            <a:r>
              <a:rPr lang="it-IT" sz="1200" i="1" dirty="0" err="1" smtClean="0"/>
              <a:t>Psychiatric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Disorders</a:t>
            </a:r>
            <a:r>
              <a:rPr lang="it-IT" sz="1200" i="1" dirty="0" smtClean="0"/>
              <a:t> : a </a:t>
            </a:r>
            <a:r>
              <a:rPr lang="it-IT" sz="1200" i="1" dirty="0" err="1" smtClean="0"/>
              <a:t>Review</a:t>
            </a:r>
            <a:r>
              <a:rPr lang="it-IT" sz="1200" i="1" dirty="0" smtClean="0"/>
              <a:t> of </a:t>
            </a:r>
            <a:r>
              <a:rPr lang="it-IT" sz="1200" i="1" dirty="0" err="1" smtClean="0"/>
              <a:t>literature</a:t>
            </a:r>
            <a:r>
              <a:rPr lang="it-IT" sz="1200" i="1" dirty="0" smtClean="0"/>
              <a:t> data J </a:t>
            </a:r>
            <a:r>
              <a:rPr lang="it-IT" sz="1200" i="1" dirty="0" err="1" smtClean="0"/>
              <a:t>clin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Med</a:t>
            </a:r>
            <a:r>
              <a:rPr lang="it-IT" sz="1200" i="1" dirty="0" smtClean="0"/>
              <a:t> 2016  </a:t>
            </a:r>
            <a:endParaRPr lang="it-IT" sz="12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13975" y="5404279"/>
            <a:ext cx="3443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Impulsività </a:t>
            </a:r>
          </a:p>
          <a:p>
            <a:pPr algn="ctr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Disordine borderline di personalità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theme/theme1.xml><?xml version="1.0" encoding="utf-8"?>
<a:theme xmlns:a="http://schemas.openxmlformats.org/drawingml/2006/main" name="Album foto urba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1113</Words>
  <Application>Microsoft Office PowerPoint</Application>
  <PresentationFormat>Presentazione su schermo (4:3)</PresentationFormat>
  <Paragraphs>241</Paragraphs>
  <Slides>30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Album foto urbane</vt:lpstr>
      <vt:lpstr>Presentazione standard di PowerPoint</vt:lpstr>
      <vt:lpstr>Disturbi psicologici e psichiatrici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MICROBIOTA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2017-02-09T15:15:52Z</dcterms:created>
  <dcterms:modified xsi:type="dcterms:W3CDTF">2017-02-18T07:15:08Z</dcterms:modified>
</cp:coreProperties>
</file>